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11" autoAdjust="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Retardant Totals by</a:t>
            </a:r>
            <a:r>
              <a:rPr lang="en-US" baseline="0"/>
              <a:t> year</a:t>
            </a:r>
            <a:r>
              <a:rPr lang="en-US"/>
              <a:t> 2009-2018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183337586546715"/>
          <c:y val="8.6769418262584705E-2"/>
          <c:w val="0.88054479211846215"/>
          <c:h val="0.8498199219545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'[RetardantUse2018-Draft_022519.xlsx]Totals By Year'!$T$23:$AC$23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tx>
          <c:spPr>
            <a:solidFill>
              <a:srgbClr val="007434"/>
            </a:solidFill>
            <a:ln>
              <a:solidFill>
                <a:srgbClr val="007434"/>
              </a:solidFill>
            </a:ln>
          </c:spPr>
          <c:invertIfNegative val="0"/>
          <c:dLbls>
            <c:dLbl>
              <c:idx val="1"/>
              <c:layout>
                <c:manualLayout>
                  <c:x val="2.6950564568245634E-17"/>
                  <c:y val="-1.008572869389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4-418D-8198-CE26C2471EBA}"/>
                </c:ext>
              </c:extLst>
            </c:dLbl>
            <c:dLbl>
              <c:idx val="2"/>
              <c:layout>
                <c:manualLayout>
                  <c:x val="0"/>
                  <c:y val="-1.412002017145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4-418D-8198-CE26C2471EBA}"/>
                </c:ext>
              </c:extLst>
            </c:dLbl>
            <c:dLbl>
              <c:idx val="6"/>
              <c:layout>
                <c:manualLayout>
                  <c:x val="0"/>
                  <c:y val="-1.412002017145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4-418D-8198-CE26C2471EBA}"/>
                </c:ext>
              </c:extLst>
            </c:dLbl>
            <c:dLbl>
              <c:idx val="9"/>
              <c:layout>
                <c:manualLayout>
                  <c:x val="-1.0747822526574665E-16"/>
                  <c:y val="1.256324160893806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4-418D-8198-CE26C2471E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'[RetardantUse2018-Draft_022519.xlsx]Totals By Year'!$T$23:$AC$23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'[RetardantUse2018-Draft_022519.xlsx]Totals By Year'!$T$28:$AC$28</c:f>
              <c:numCache>
                <c:formatCode>0.0</c:formatCode>
                <c:ptCount val="10"/>
                <c:pt idx="0">
                  <c:v>18.058646308411216</c:v>
                </c:pt>
                <c:pt idx="1">
                  <c:v>11.393565859813085</c:v>
                </c:pt>
                <c:pt idx="2">
                  <c:v>23.57414</c:v>
                </c:pt>
                <c:pt idx="3">
                  <c:v>28.626456999999998</c:v>
                </c:pt>
                <c:pt idx="4">
                  <c:v>26.216736999999998</c:v>
                </c:pt>
                <c:pt idx="5">
                  <c:v>20.516275</c:v>
                </c:pt>
                <c:pt idx="6">
                  <c:v>29.481515999999999</c:v>
                </c:pt>
                <c:pt idx="7">
                  <c:v>35.699416999999997</c:v>
                </c:pt>
                <c:pt idx="8">
                  <c:v>48.534709999999997</c:v>
                </c:pt>
                <c:pt idx="9">
                  <c:v>39.298575999999997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94-418D-8198-CE26C2471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609584"/>
        <c:axId val="245610760"/>
      </c:barChart>
      <c:catAx>
        <c:axId val="24560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5610760"/>
        <c:crosses val="autoZero"/>
        <c:auto val="1"/>
        <c:lblAlgn val="ctr"/>
        <c:lblOffset val="100"/>
        <c:noMultiLvlLbl val="0"/>
      </c:catAx>
      <c:valAx>
        <c:axId val="245610760"/>
        <c:scaling>
          <c:orientation val="minMax"/>
          <c:max val="50"/>
          <c:min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Millions of Gallons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245609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Figure 4: Retardant Use: </a:t>
            </a:r>
            <a:r>
              <a:rPr lang="en-US"/>
              <a:t>10 Year Averages   2008-2017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3333478023079"/>
          <c:y val="8.8786496241676921E-2"/>
          <c:w val="0.88054479211846215"/>
          <c:h val="0.84981992195454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9525" cap="flat" cmpd="sng" algn="ctr">
              <a:solidFill>
                <a:schemeClr val="accent3">
                  <a:shade val="50000"/>
                  <a:shade val="60000"/>
                </a:schemeClr>
              </a:solidFill>
              <a:prstDash val="solid"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2.6950564568245563E-17"/>
                  <c:y val="-1.008572869389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D1-4E5B-B435-DC5B58BA4595}"/>
                </c:ext>
              </c:extLst>
            </c:dLbl>
            <c:dLbl>
              <c:idx val="2"/>
              <c:layout>
                <c:manualLayout>
                  <c:x val="0"/>
                  <c:y val="-1.008572869389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1-4E5B-B435-DC5B58BA4595}"/>
                </c:ext>
              </c:extLst>
            </c:dLbl>
            <c:dLbl>
              <c:idx val="4"/>
              <c:layout>
                <c:manualLayout>
                  <c:x val="0"/>
                  <c:y val="-6.0514372163388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D1-4E5B-B435-DC5B58BA4595}"/>
                </c:ext>
              </c:extLst>
            </c:dLbl>
            <c:dLbl>
              <c:idx val="6"/>
              <c:layout>
                <c:manualLayout>
                  <c:x val="0"/>
                  <c:y val="-1.412002017145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1-4E5B-B435-DC5B58BA4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'Totals By Year'!$S$23:$AB$23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'Totals By Year'!$S$30:$AB$30</c:f>
              <c:numCache>
                <c:formatCode>0.0</c:formatCode>
                <c:ptCount val="10"/>
                <c:pt idx="0">
                  <c:v>28.127200038317753</c:v>
                </c:pt>
                <c:pt idx="1">
                  <c:v>27.438448569158883</c:v>
                </c:pt>
                <c:pt idx="2">
                  <c:v>25.337224155140188</c:v>
                </c:pt>
                <c:pt idx="3">
                  <c:v>24.630463097196259</c:v>
                </c:pt>
                <c:pt idx="4">
                  <c:v>23.694685083177571</c:v>
                </c:pt>
                <c:pt idx="5">
                  <c:v>23.547503690654207</c:v>
                </c:pt>
                <c:pt idx="6">
                  <c:v>24.23517581775701</c:v>
                </c:pt>
                <c:pt idx="7">
                  <c:v>25.160786087850472</c:v>
                </c:pt>
                <c:pt idx="8">
                  <c:v>24.99893961682243</c:v>
                </c:pt>
                <c:pt idx="9">
                  <c:v>26.46626393925234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1-4E5B-B435-DC5B58BA4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33224"/>
        <c:axId val="227833616"/>
      </c:barChart>
      <c:catAx>
        <c:axId val="22783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33616"/>
        <c:crosses val="autoZero"/>
        <c:auto val="1"/>
        <c:lblAlgn val="ctr"/>
        <c:lblOffset val="100"/>
        <c:noMultiLvlLbl val="0"/>
      </c:catAx>
      <c:valAx>
        <c:axId val="227833616"/>
        <c:scaling>
          <c:orientation val="minMax"/>
          <c:max val="32"/>
          <c:min val="22"/>
        </c:scaling>
        <c:delete val="0"/>
        <c:axPos val="l"/>
        <c:majorGridlines>
          <c:spPr>
            <a:ln w="9525" cap="flat" cmpd="sng" algn="ctr">
              <a:solidFill>
                <a:schemeClr val="dk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 Millions of Gallons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33224"/>
        <c:crosses val="autoZero"/>
        <c:crossBetween val="between"/>
      </c:valAx>
      <c:spPr>
        <a:solidFill>
          <a:schemeClr val="dk1">
            <a:tint val="2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tint val="75000"/>
          <a:shade val="60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Retardant Use: </a:t>
            </a:r>
            <a:r>
              <a:rPr lang="en-US"/>
              <a:t>10 Year Averages   2009-2018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3333478023079"/>
          <c:y val="8.8786496241676921E-2"/>
          <c:w val="0.88054479211846215"/>
          <c:h val="0.84981992195454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9525" cap="flat" cmpd="sng" algn="ctr">
              <a:solidFill>
                <a:schemeClr val="accent3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2.6950564568245563E-17"/>
                  <c:y val="-1.008572869389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E-42BC-B855-74CE85CE082A}"/>
                </c:ext>
              </c:extLst>
            </c:dLbl>
            <c:dLbl>
              <c:idx val="2"/>
              <c:layout>
                <c:manualLayout>
                  <c:x val="0"/>
                  <c:y val="-1.008572869389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E-42BC-B855-74CE85CE082A}"/>
                </c:ext>
              </c:extLst>
            </c:dLbl>
            <c:dLbl>
              <c:idx val="4"/>
              <c:layout>
                <c:manualLayout>
                  <c:x val="0"/>
                  <c:y val="-6.0514372163388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E-42BC-B855-74CE85CE082A}"/>
                </c:ext>
              </c:extLst>
            </c:dLbl>
            <c:dLbl>
              <c:idx val="6"/>
              <c:layout>
                <c:manualLayout>
                  <c:x val="0"/>
                  <c:y val="-1.412002017145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2BC-B855-74CE85CE0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'[RetardantUse2018-Draft_022519.xlsx]Totals By Year'!$T$23:$AC$23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'[RetardantUse2018-Draft_022519.xlsx]Totals By Year'!$T$30:$AC$30</c:f>
              <c:numCache>
                <c:formatCode>0.0</c:formatCode>
                <c:ptCount val="10"/>
                <c:pt idx="0">
                  <c:v>27.438448569158883</c:v>
                </c:pt>
                <c:pt idx="1">
                  <c:v>25.337224155140188</c:v>
                </c:pt>
                <c:pt idx="2">
                  <c:v>24.630463097196259</c:v>
                </c:pt>
                <c:pt idx="3">
                  <c:v>23.694685083177571</c:v>
                </c:pt>
                <c:pt idx="4">
                  <c:v>23.547503690654207</c:v>
                </c:pt>
                <c:pt idx="5">
                  <c:v>24.23517581775701</c:v>
                </c:pt>
                <c:pt idx="6">
                  <c:v>25.160786087850472</c:v>
                </c:pt>
                <c:pt idx="7">
                  <c:v>24.99893961682243</c:v>
                </c:pt>
                <c:pt idx="8">
                  <c:v>26.46626393925234</c:v>
                </c:pt>
                <c:pt idx="9">
                  <c:v>28.140004016822434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E-42BC-B855-74CE85CE0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605272"/>
        <c:axId val="245606056"/>
      </c:barChart>
      <c:catAx>
        <c:axId val="245605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606056"/>
        <c:crosses val="autoZero"/>
        <c:auto val="1"/>
        <c:lblAlgn val="ctr"/>
        <c:lblOffset val="100"/>
        <c:noMultiLvlLbl val="0"/>
      </c:catAx>
      <c:valAx>
        <c:axId val="245606056"/>
        <c:scaling>
          <c:orientation val="minMax"/>
          <c:max val="32"/>
          <c:min val="22"/>
        </c:scaling>
        <c:delete val="0"/>
        <c:axPos val="l"/>
        <c:majorGridlines>
          <c:spPr>
            <a:ln w="9525" cap="flat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 Millions of Gallons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605272"/>
        <c:crosses val="autoZero"/>
        <c:crossBetween val="between"/>
      </c:valAx>
      <c:spPr>
        <a:solidFill>
          <a:schemeClr val="dk1">
            <a:tint val="2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08B69-F372-42F6-8F90-91737B72F8AA}"/>
</file>

<file path=customXml/itemProps2.xml><?xml version="1.0" encoding="utf-8"?>
<ds:datastoreItem xmlns:ds="http://schemas.openxmlformats.org/officeDocument/2006/customXml" ds:itemID="{1AE4DF8A-7AE8-4569-AEBB-9CEF9615C0A1}"/>
</file>

<file path=customXml/itemProps3.xml><?xml version="1.0" encoding="utf-8"?>
<ds:datastoreItem xmlns:ds="http://schemas.openxmlformats.org/officeDocument/2006/customXml" ds:itemID="{9FE1869D-3402-419E-AF01-B59610BE71A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1715</TotalTime>
  <Words>3200</Words>
  <Application>Microsoft Office PowerPoint</Application>
  <PresentationFormat>On-screen Show (4:3)</PresentationFormat>
  <Paragraphs>437</Paragraphs>
  <Slides>50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Bookman Old Style</vt:lpstr>
      <vt:lpstr>Calibri</vt:lpstr>
      <vt:lpstr>Constantia</vt:lpstr>
      <vt:lpstr>Times New Roman</vt:lpstr>
      <vt:lpstr>Tw Cen MT</vt:lpstr>
      <vt:lpstr>Verdana</vt:lpstr>
      <vt:lpstr>Wingdings</vt:lpstr>
      <vt:lpstr>Wingdings 2</vt:lpstr>
      <vt:lpstr>Paper</vt:lpstr>
      <vt:lpstr>Droplet</vt:lpstr>
      <vt:lpstr>Acrobat Document</vt:lpstr>
      <vt:lpstr>Document</vt:lpstr>
      <vt:lpstr>Worksheet</vt:lpstr>
      <vt:lpstr>RT-273</vt:lpstr>
      <vt:lpstr>RT-273</vt:lpstr>
      <vt:lpstr>PowerPoint Presentation</vt:lpstr>
      <vt:lpstr>PowerPoint Presentation</vt:lpstr>
      <vt:lpstr>2018 Product Totals</vt:lpstr>
      <vt:lpstr>National Long-Term  Fire Retardant Contract 2018</vt:lpstr>
      <vt:lpstr>Retardant Program Team</vt:lpstr>
      <vt:lpstr>Current Retardant Contracts</vt:lpstr>
      <vt:lpstr> Contract Update</vt:lpstr>
      <vt:lpstr>Contract Update Con’t.</vt:lpstr>
      <vt:lpstr>Other 2018 Retardant Updates</vt:lpstr>
      <vt:lpstr>Types of Retardants and Suppressants  </vt:lpstr>
      <vt:lpstr>Types of Retardants and Suppressants </vt:lpstr>
      <vt:lpstr>Types of Retardants and Suppressants </vt:lpstr>
      <vt:lpstr>Water Enhancers (Gels)</vt:lpstr>
      <vt:lpstr>Types of Retardants and Suppressants </vt:lpstr>
      <vt:lpstr>Retardant Critical Properties</vt:lpstr>
      <vt:lpstr>USDA Forest Service  /  Wildland Fire Chemical System (WFCS) http://www.fs.fed.us/rm/fire/ One stop shopping for all retardant reference materials !</vt:lpstr>
      <vt:lpstr>http://www.fs.fed.us/rm/fire/</vt:lpstr>
      <vt:lpstr>http://www.fs.fed.us/rm/fire/</vt:lpstr>
      <vt:lpstr>PowerPoint Presentation</vt:lpstr>
      <vt:lpstr>http://www.fs.fed.us/rm/fire/</vt:lpstr>
      <vt:lpstr>Training for Fire Chemical Mixing, Application and Use</vt:lpstr>
      <vt:lpstr> Power Training Power Points Available </vt:lpstr>
      <vt:lpstr>USFS Wildland Fire Chemicals Contracting http://www.fs.fed.us/fire/contracting/retardant/retardant.htm</vt:lpstr>
      <vt:lpstr>Environmental Reporting</vt:lpstr>
      <vt:lpstr> Retardant Reporting</vt:lpstr>
      <vt:lpstr>Minimum Reporting Requirements (all agencies)</vt:lpstr>
      <vt:lpstr>ENVIRONMENTAL REPORTING   PROCESS</vt:lpstr>
      <vt:lpstr>USFS Aerial Application of Fire Retardant Web Site http://www.fs.fed.us/fire/retardant/index.html</vt:lpstr>
      <vt:lpstr>Retardant Reporting</vt:lpstr>
      <vt:lpstr>Retardant/Fire Chemical Use</vt:lpstr>
      <vt:lpstr>Forest Wide Aerial Fire Retardant Avoidance Maps  </vt:lpstr>
      <vt:lpstr>PowerPoint Presentation</vt:lpstr>
      <vt:lpstr>Lot Acceptance/Quality Assurance (LAQA) Program</vt:lpstr>
      <vt:lpstr>(LAQA) Program</vt:lpstr>
      <vt:lpstr>(LAQA) Program</vt:lpstr>
      <vt:lpstr>PowerPoint Presentation</vt:lpstr>
      <vt:lpstr>Refractometer Photos</vt:lpstr>
      <vt:lpstr>Refractometer Photos</vt:lpstr>
      <vt:lpstr>PowerPoint Presentation</vt:lpstr>
      <vt:lpstr>Documentation </vt:lpstr>
      <vt:lpstr>Example Daily Base Activity Log</vt:lpstr>
      <vt:lpstr>Example – Retardant Use Summary</vt:lpstr>
      <vt:lpstr>Retardant Spill Prevention and Coordination</vt:lpstr>
      <vt:lpstr>Retardant Spill Prevention and Coordination</vt:lpstr>
      <vt:lpstr>Retardant Spill Prevention and Coordination</vt:lpstr>
      <vt:lpstr>Retardant Spill Prevention and Coordination</vt:lpstr>
      <vt:lpstr>Retardant Spill Prevention and Coordination</vt:lpstr>
      <vt:lpstr>What’s on the  BLM National SEAT Web Site ?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mehayes</dc:creator>
  <cp:lastModifiedBy>Ascherfeld, Sheri L</cp:lastModifiedBy>
  <cp:revision>238</cp:revision>
  <cp:lastPrinted>2017-03-14T13:30:33Z</cp:lastPrinted>
  <dcterms:created xsi:type="dcterms:W3CDTF">2008-12-16T22:13:01Z</dcterms:created>
  <dcterms:modified xsi:type="dcterms:W3CDTF">2019-05-03T17:17:13Z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